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Default Extension="mp3" ContentType="audio/mpe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4" r:id="rId1"/>
  </p:sldMasterIdLst>
  <p:notesMasterIdLst>
    <p:notesMasterId r:id="rId12"/>
  </p:notesMasterIdLst>
  <p:sldIdLst>
    <p:sldId id="273" r:id="rId2"/>
    <p:sldId id="268" r:id="rId3"/>
    <p:sldId id="278" r:id="rId4"/>
    <p:sldId id="272" r:id="rId5"/>
    <p:sldId id="279" r:id="rId6"/>
    <p:sldId id="260" r:id="rId7"/>
    <p:sldId id="275" r:id="rId8"/>
    <p:sldId id="276" r:id="rId9"/>
    <p:sldId id="267" r:id="rId10"/>
    <p:sldId id="262"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4663" autoAdjust="0"/>
  </p:normalViewPr>
  <p:slideViewPr>
    <p:cSldViewPr>
      <p:cViewPr varScale="1">
        <p:scale>
          <a:sx n="87" d="100"/>
          <a:sy n="87" d="100"/>
        </p:scale>
        <p:origin x="-105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8CF885-B351-4B37-BC7A-95F2215FAEC4}" type="datetimeFigureOut">
              <a:rPr lang="zh-CN" altLang="en-US" smtClean="0"/>
              <a:pPr/>
              <a:t>2016-11-25</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D1AAD2-05A4-49F3-8B7A-D2AA7EF9A224}" type="slidenum">
              <a:rPr lang="zh-CN" altLang="en-US" smtClean="0"/>
              <a:pPr/>
              <a:t>‹#›</a:t>
            </a:fld>
            <a:endParaRPr lang="zh-CN" altLang="en-US"/>
          </a:p>
        </p:txBody>
      </p:sp>
    </p:spTree>
    <p:extLst>
      <p:ext uri="{BB962C8B-B14F-4D97-AF65-F5344CB8AC3E}">
        <p14:creationId xmlns:p14="http://schemas.microsoft.com/office/powerpoint/2010/main" xmlns="" val="1633588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建议：单位 改为 部门  字体</a:t>
            </a:r>
            <a:r>
              <a:rPr lang="zh-CN" altLang="en-US" baseline="0" dirty="0" smtClean="0"/>
              <a:t> 黑体 改为微软雅黑</a:t>
            </a:r>
            <a:endParaRPr lang="zh-CN" altLang="en-US" dirty="0"/>
          </a:p>
        </p:txBody>
      </p:sp>
      <p:sp>
        <p:nvSpPr>
          <p:cNvPr id="4" name="灯片编号占位符 3"/>
          <p:cNvSpPr>
            <a:spLocks noGrp="1"/>
          </p:cNvSpPr>
          <p:nvPr>
            <p:ph type="sldNum" sz="quarter" idx="10"/>
          </p:nvPr>
        </p:nvSpPr>
        <p:spPr/>
        <p:txBody>
          <a:bodyPr/>
          <a:lstStyle/>
          <a:p>
            <a:fld id="{31D1AAD2-05A4-49F3-8B7A-D2AA7EF9A224}" type="slidenum">
              <a:rPr lang="zh-CN" altLang="en-US" smtClean="0"/>
              <a:pPr/>
              <a:t>1</a:t>
            </a:fld>
            <a:endParaRPr lang="zh-CN" altLang="en-US"/>
          </a:p>
        </p:txBody>
      </p:sp>
    </p:spTree>
    <p:extLst>
      <p:ext uri="{BB962C8B-B14F-4D97-AF65-F5344CB8AC3E}">
        <p14:creationId xmlns:p14="http://schemas.microsoft.com/office/powerpoint/2010/main" xmlns="" val="1356069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增加动画 单击分别  出现</a:t>
            </a:r>
            <a:endParaRPr lang="zh-CN" altLang="en-US" dirty="0"/>
          </a:p>
        </p:txBody>
      </p:sp>
      <p:sp>
        <p:nvSpPr>
          <p:cNvPr id="4" name="灯片编号占位符 3"/>
          <p:cNvSpPr>
            <a:spLocks noGrp="1"/>
          </p:cNvSpPr>
          <p:nvPr>
            <p:ph type="sldNum" sz="quarter" idx="10"/>
          </p:nvPr>
        </p:nvSpPr>
        <p:spPr/>
        <p:txBody>
          <a:bodyPr/>
          <a:lstStyle/>
          <a:p>
            <a:fld id="{31D1AAD2-05A4-49F3-8B7A-D2AA7EF9A224}" type="slidenum">
              <a:rPr lang="zh-CN" altLang="en-US" smtClean="0"/>
              <a:pPr/>
              <a:t>2</a:t>
            </a:fld>
            <a:endParaRPr lang="zh-CN" altLang="en-US"/>
          </a:p>
        </p:txBody>
      </p:sp>
    </p:spTree>
    <p:extLst>
      <p:ext uri="{BB962C8B-B14F-4D97-AF65-F5344CB8AC3E}">
        <p14:creationId xmlns:p14="http://schemas.microsoft.com/office/powerpoint/2010/main" xmlns="" val="1188998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动画 调整</a:t>
            </a:r>
            <a:endParaRPr lang="zh-CN" altLang="en-US" dirty="0"/>
          </a:p>
        </p:txBody>
      </p:sp>
      <p:sp>
        <p:nvSpPr>
          <p:cNvPr id="4" name="灯片编号占位符 3"/>
          <p:cNvSpPr>
            <a:spLocks noGrp="1"/>
          </p:cNvSpPr>
          <p:nvPr>
            <p:ph type="sldNum" sz="quarter" idx="10"/>
          </p:nvPr>
        </p:nvSpPr>
        <p:spPr/>
        <p:txBody>
          <a:bodyPr/>
          <a:lstStyle/>
          <a:p>
            <a:fld id="{31D1AAD2-05A4-49F3-8B7A-D2AA7EF9A224}" type="slidenum">
              <a:rPr lang="zh-CN" altLang="en-US" smtClean="0"/>
              <a:pPr/>
              <a:t>3</a:t>
            </a:fld>
            <a:endParaRPr lang="zh-CN" altLang="en-US"/>
          </a:p>
        </p:txBody>
      </p:sp>
    </p:spTree>
    <p:extLst>
      <p:ext uri="{BB962C8B-B14F-4D97-AF65-F5344CB8AC3E}">
        <p14:creationId xmlns:p14="http://schemas.microsoft.com/office/powerpoint/2010/main" xmlns="" val="3524894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字体调整 突出形式调整</a:t>
            </a:r>
            <a:endParaRPr lang="zh-CN" altLang="en-US" dirty="0"/>
          </a:p>
        </p:txBody>
      </p:sp>
      <p:sp>
        <p:nvSpPr>
          <p:cNvPr id="4" name="灯片编号占位符 3"/>
          <p:cNvSpPr>
            <a:spLocks noGrp="1"/>
          </p:cNvSpPr>
          <p:nvPr>
            <p:ph type="sldNum" sz="quarter" idx="10"/>
          </p:nvPr>
        </p:nvSpPr>
        <p:spPr/>
        <p:txBody>
          <a:bodyPr/>
          <a:lstStyle/>
          <a:p>
            <a:fld id="{31D1AAD2-05A4-49F3-8B7A-D2AA7EF9A224}" type="slidenum">
              <a:rPr lang="zh-CN" altLang="en-US" smtClean="0"/>
              <a:pPr/>
              <a:t>4</a:t>
            </a:fld>
            <a:endParaRPr lang="zh-CN" altLang="en-US"/>
          </a:p>
        </p:txBody>
      </p:sp>
    </p:spTree>
    <p:extLst>
      <p:ext uri="{BB962C8B-B14F-4D97-AF65-F5344CB8AC3E}">
        <p14:creationId xmlns:p14="http://schemas.microsoft.com/office/powerpoint/2010/main" xmlns="" val="4008889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这个口味有点重</a:t>
            </a:r>
            <a:endParaRPr lang="zh-CN" altLang="en-US" dirty="0"/>
          </a:p>
        </p:txBody>
      </p:sp>
      <p:sp>
        <p:nvSpPr>
          <p:cNvPr id="4" name="灯片编号占位符 3"/>
          <p:cNvSpPr>
            <a:spLocks noGrp="1"/>
          </p:cNvSpPr>
          <p:nvPr>
            <p:ph type="sldNum" sz="quarter" idx="10"/>
          </p:nvPr>
        </p:nvSpPr>
        <p:spPr/>
        <p:txBody>
          <a:bodyPr/>
          <a:lstStyle/>
          <a:p>
            <a:fld id="{31D1AAD2-05A4-49F3-8B7A-D2AA7EF9A224}" type="slidenum">
              <a:rPr lang="zh-CN" altLang="en-US" smtClean="0"/>
              <a:pPr/>
              <a:t>8</a:t>
            </a:fld>
            <a:endParaRPr lang="zh-CN" altLang="en-US"/>
          </a:p>
        </p:txBody>
      </p:sp>
    </p:spTree>
    <p:extLst>
      <p:ext uri="{BB962C8B-B14F-4D97-AF65-F5344CB8AC3E}">
        <p14:creationId xmlns:p14="http://schemas.microsoft.com/office/powerpoint/2010/main" xmlns="" val="425523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D1AAD2-05A4-49F3-8B7A-D2AA7EF9A224}" type="slidenum">
              <a:rPr lang="zh-CN" altLang="en-US" smtClean="0"/>
              <a:pPr/>
              <a:t>9</a:t>
            </a:fld>
            <a:endParaRPr lang="zh-CN" altLang="en-US"/>
          </a:p>
        </p:txBody>
      </p:sp>
    </p:spTree>
    <p:extLst>
      <p:ext uri="{BB962C8B-B14F-4D97-AF65-F5344CB8AC3E}">
        <p14:creationId xmlns:p14="http://schemas.microsoft.com/office/powerpoint/2010/main" xmlns="" val="3198700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3713796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extLst>
      <p:ext uri="{BB962C8B-B14F-4D97-AF65-F5344CB8AC3E}">
        <p14:creationId xmlns:p14="http://schemas.microsoft.com/office/powerpoint/2010/main" xmlns="" val="3478127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86788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pPr/>
              <a:t>2016-11-25</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pic>
        <p:nvPicPr>
          <p:cNvPr id="8" name="图片 7"/>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xmlns="" val="3175411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2036205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3193609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3145652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2825297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97241040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3284726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395211155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pPr/>
              <a:t>2016-11-25</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extLst>
      <p:ext uri="{BB962C8B-B14F-4D97-AF65-F5344CB8AC3E}">
        <p14:creationId xmlns:p14="http://schemas.microsoft.com/office/powerpoint/2010/main" xmlns="" val="900124384"/>
      </p:ext>
    </p:extLst>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13.png"/><Relationship Id="rId5" Type="http://schemas.microsoft.com/office/2007/relationships/media" Target="../media/media1.mp3"/><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5"/>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15647" y="23712"/>
            <a:ext cx="9144000" cy="6858000"/>
          </a:xfrm>
        </p:spPr>
      </p:pic>
      <p:sp>
        <p:nvSpPr>
          <p:cNvPr id="7" name="标题 1"/>
          <p:cNvSpPr txBox="1">
            <a:spLocks/>
          </p:cNvSpPr>
          <p:nvPr/>
        </p:nvSpPr>
        <p:spPr>
          <a:xfrm>
            <a:off x="685800" y="980728"/>
            <a:ext cx="8001000" cy="4032448"/>
          </a:xfrm>
          <a:prstGeom prst="rect">
            <a:avLst/>
          </a:prstGeom>
        </p:spPr>
        <p:txBody>
          <a:bodyPr vert="horz" rtlCol="0" anchor="ctr">
            <a:normAutofit fontScale="97500" lnSpcReduction="10000"/>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pPr algn="l"/>
            <a:r>
              <a:rPr lang="en-US" altLang="zh-CN" dirty="0" smtClean="0"/>
              <a:t/>
            </a:r>
            <a:br>
              <a:rPr lang="en-US" altLang="zh-CN" dirty="0" smtClean="0"/>
            </a:br>
            <a:r>
              <a:rPr lang="en-US" altLang="zh-CN" dirty="0" smtClean="0"/>
              <a:t>                </a:t>
            </a:r>
            <a:r>
              <a:rPr lang="zh-CN" altLang="zh-CN" sz="6700" dirty="0" smtClean="0">
                <a:solidFill>
                  <a:srgbClr val="002060"/>
                </a:solidFill>
                <a:latin typeface="华文隶书" panose="02010800040101010101" pitchFamily="2" charset="-122"/>
                <a:ea typeface="华文隶书" panose="02010800040101010101" pitchFamily="2" charset="-122"/>
              </a:rPr>
              <a:t>君子务本</a:t>
            </a:r>
            <a:endParaRPr lang="en-US" altLang="zh-CN" sz="6700" dirty="0" smtClean="0">
              <a:solidFill>
                <a:srgbClr val="002060"/>
              </a:solidFill>
              <a:latin typeface="华文隶书" panose="02010800040101010101" pitchFamily="2" charset="-122"/>
              <a:ea typeface="华文隶书" panose="02010800040101010101" pitchFamily="2" charset="-122"/>
            </a:endParaRPr>
          </a:p>
          <a:p>
            <a:r>
              <a:rPr lang="en-US" altLang="zh-CN" dirty="0" smtClean="0">
                <a:latin typeface="黑体" panose="02010609060101010101" pitchFamily="49" charset="-122"/>
                <a:ea typeface="黑体" panose="02010609060101010101" pitchFamily="49" charset="-122"/>
              </a:rPr>
              <a:t/>
            </a:r>
            <a:br>
              <a:rPr lang="en-US" altLang="zh-CN" dirty="0" smtClean="0">
                <a:latin typeface="黑体" panose="02010609060101010101" pitchFamily="49" charset="-122"/>
                <a:ea typeface="黑体" panose="02010609060101010101" pitchFamily="49" charset="-122"/>
              </a:rPr>
            </a:br>
            <a:r>
              <a:rPr lang="zh-CN" altLang="zh-CN" dirty="0" smtClean="0">
                <a:solidFill>
                  <a:srgbClr val="0070C0"/>
                </a:solidFill>
                <a:latin typeface="+mj-ea"/>
              </a:rPr>
              <a:t>加强党员道德修养从孝做起</a:t>
            </a:r>
            <a:r>
              <a:rPr lang="en-US" altLang="zh-CN" sz="6700" dirty="0" smtClean="0">
                <a:solidFill>
                  <a:srgbClr val="0070C0"/>
                </a:solidFill>
                <a:latin typeface="+mj-ea"/>
              </a:rPr>
              <a:t/>
            </a:r>
            <a:br>
              <a:rPr lang="en-US" altLang="zh-CN" sz="6700" dirty="0" smtClean="0">
                <a:solidFill>
                  <a:srgbClr val="0070C0"/>
                </a:solidFill>
                <a:latin typeface="+mj-ea"/>
              </a:rPr>
            </a:br>
            <a:endParaRPr lang="zh-CN" altLang="en-US" sz="6700" dirty="0">
              <a:solidFill>
                <a:srgbClr val="0070C0"/>
              </a:solidFill>
              <a:latin typeface="+mj-ea"/>
            </a:endParaRPr>
          </a:p>
        </p:txBody>
      </p:sp>
      <p:sp>
        <p:nvSpPr>
          <p:cNvPr id="8" name="文本框 7"/>
          <p:cNvSpPr txBox="1"/>
          <p:nvPr/>
        </p:nvSpPr>
        <p:spPr>
          <a:xfrm>
            <a:off x="4788024" y="5157192"/>
            <a:ext cx="2592288" cy="923330"/>
          </a:xfrm>
          <a:prstGeom prst="rect">
            <a:avLst/>
          </a:prstGeom>
          <a:noFill/>
        </p:spPr>
        <p:txBody>
          <a:bodyPr wrap="square" rtlCol="0">
            <a:spAutoFit/>
          </a:bodyPr>
          <a:lstStyle/>
          <a:p>
            <a:pPr>
              <a:lnSpc>
                <a:spcPct val="150000"/>
              </a:lnSpc>
            </a:pPr>
            <a:r>
              <a:rPr lang="zh-CN" altLang="en-US" dirty="0" smtClean="0">
                <a:latin typeface="+mj-ea"/>
                <a:ea typeface="+mj-ea"/>
              </a:rPr>
              <a:t>主讲人：史云秋</a:t>
            </a:r>
            <a:endParaRPr lang="en-US" altLang="zh-CN" dirty="0" smtClean="0">
              <a:latin typeface="+mj-ea"/>
              <a:ea typeface="+mj-ea"/>
            </a:endParaRPr>
          </a:p>
          <a:p>
            <a:pPr>
              <a:lnSpc>
                <a:spcPct val="150000"/>
              </a:lnSpc>
            </a:pPr>
            <a:r>
              <a:rPr lang="zh-CN" altLang="en-US" dirty="0">
                <a:latin typeface="+mj-ea"/>
                <a:ea typeface="+mj-ea"/>
              </a:rPr>
              <a:t>部门</a:t>
            </a:r>
            <a:r>
              <a:rPr lang="zh-CN" altLang="en-US" dirty="0" smtClean="0">
                <a:latin typeface="+mj-ea"/>
                <a:ea typeface="+mj-ea"/>
              </a:rPr>
              <a:t>：人事处党支部</a:t>
            </a:r>
            <a:endParaRPr lang="zh-CN" altLang="en-US" dirty="0">
              <a:latin typeface="+mj-ea"/>
              <a:ea typeface="+mj-ea"/>
            </a:endParaRPr>
          </a:p>
        </p:txBody>
      </p:sp>
    </p:spTree>
    <p:extLst>
      <p:ext uri="{BB962C8B-B14F-4D97-AF65-F5344CB8AC3E}">
        <p14:creationId xmlns:p14="http://schemas.microsoft.com/office/powerpoint/2010/main" xmlns="" val="3996280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28580" y="0"/>
            <a:ext cx="9172181" cy="6879136"/>
          </a:xfrm>
        </p:spPr>
      </p:pic>
      <p:pic>
        <p:nvPicPr>
          <p:cNvPr id="11" name="图片 10"/>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203848" y="842313"/>
            <a:ext cx="2894034" cy="5426315"/>
          </a:xfrm>
          <a:prstGeom prst="rect">
            <a:avLst/>
          </a:prstGeom>
        </p:spPr>
      </p:pic>
      <p:pic>
        <p:nvPicPr>
          <p:cNvPr id="14" name="李子恒-跪羊图">
            <a:hlinkClick r:id="" action="ppaction://media"/>
          </p:cNvPr>
          <p:cNvPicPr>
            <a:picLocks noChangeAspect="1"/>
          </p:cNvPicPr>
          <p:nvPr>
            <a:videoFile r:link="rId1"/>
            <p:extLst>
              <p:ext uri="{DAA4B4D4-6D71-4841-9C94-3DE7FCFB9230}">
                <p14:media xmlns:p14="http://schemas.microsoft.com/office/powerpoint/2010/main" xmlns="" r:embed="rId5"/>
              </p:ext>
            </p:extLst>
          </p:nvPr>
        </p:nvPicPr>
        <p:blipFill>
          <a:blip r:embed="rId6" cstate="print"/>
          <a:stretch>
            <a:fillRect/>
          </a:stretch>
        </p:blipFill>
        <p:spPr>
          <a:xfrm>
            <a:off x="8382000" y="6381328"/>
            <a:ext cx="609600" cy="609600"/>
          </a:xfrm>
          <a:prstGeom prst="rect">
            <a:avLst/>
          </a:prstGeom>
        </p:spPr>
      </p:pic>
      <p:sp>
        <p:nvSpPr>
          <p:cNvPr id="16" name="矩形 15"/>
          <p:cNvSpPr/>
          <p:nvPr/>
        </p:nvSpPr>
        <p:spPr>
          <a:xfrm flipH="1">
            <a:off x="2051720" y="1731408"/>
            <a:ext cx="604493" cy="3416320"/>
          </a:xfrm>
          <a:prstGeom prst="rect">
            <a:avLst/>
          </a:prstGeom>
          <a:noFill/>
        </p:spPr>
        <p:txBody>
          <a:bodyPr wrap="square" lIns="91440" tIns="45720" rIns="91440" bIns="45720">
            <a:spAutoFit/>
          </a:bodyPr>
          <a:lstStyle/>
          <a:p>
            <a:pPr algn="ctr"/>
            <a:r>
              <a:rPr lang="zh-CN" altLang="en-US" sz="5400" dirty="0" smtClean="0">
                <a:ln w="0"/>
                <a:solidFill>
                  <a:schemeClr val="accent1"/>
                </a:solidFill>
                <a:effectLst>
                  <a:outerShdw blurRad="38100" dist="25400" dir="5400000" algn="ctr" rotWithShape="0">
                    <a:srgbClr val="6E747A">
                      <a:alpha val="43000"/>
                    </a:srgbClr>
                  </a:outerShdw>
                </a:effectLst>
              </a:rPr>
              <a:t>感恩大家</a:t>
            </a:r>
            <a:endParaRPr lang="zh-CN" altLang="en-US" sz="540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xmlns="" val="2747243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5"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randombar(vertical)">
                                      <p:cBhvr>
                                        <p:cTn id="14" dur="5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4"/>
                    </p:tgtEl>
                  </p:cond>
                </p:stCondLst>
                <p:endSync evt="end" delay="0">
                  <p:rtn val="all"/>
                </p:endSync>
                <p:childTnLst>
                  <p:par>
                    <p:cTn id="16" fill="hold">
                      <p:stCondLst>
                        <p:cond delay="0"/>
                      </p:stCondLst>
                      <p:childTnLst>
                        <p:par>
                          <p:cTn id="17" fill="hold">
                            <p:stCondLst>
                              <p:cond delay="0"/>
                            </p:stCondLst>
                            <p:childTnLst>
                              <p:par>
                                <p:cTn id="18" presetID="1" presetClass="mediacall" presetSubtype="0" fill="hold" nodeType="clickEffect">
                                  <p:stCondLst>
                                    <p:cond delay="0"/>
                                  </p:stCondLst>
                                  <p:childTnLst>
                                    <p:cmd type="call" cmd="playFrom(0.0)">
                                      <p:cBhvr>
                                        <p:cTn id="19" dur="334341" fill="hold"/>
                                        <p:tgtEl>
                                          <p:spTgt spid="14"/>
                                        </p:tgtEl>
                                      </p:cBhvr>
                                    </p:cmd>
                                  </p:childTnLst>
                                </p:cTn>
                              </p:par>
                            </p:childTnLst>
                          </p:cTn>
                        </p:par>
                      </p:childTnLst>
                    </p:cTn>
                  </p:par>
                </p:childTnLst>
              </p:cTn>
              <p:nextCondLst>
                <p:cond evt="onClick" delay="0">
                  <p:tgtEl>
                    <p:spTgt spid="14"/>
                  </p:tgtEl>
                </p:cond>
              </p:nextCondLst>
            </p:seq>
            <p:video>
              <p:cMediaNode vol="80000">
                <p:cTn id="20" fill="hold" display="0">
                  <p:stCondLst>
                    <p:cond delay="indefinite"/>
                  </p:stCondLst>
                  <p:endCondLst>
                    <p:cond evt="onStopAudio" delay="0">
                      <p:tgtEl>
                        <p:sldTgt/>
                      </p:tgtEl>
                    </p:cond>
                  </p:endCondLst>
                </p:cTn>
                <p:tgtEl>
                  <p:spTgt spid="14"/>
                </p:tgtEl>
              </p:cMediaNode>
            </p:video>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12460" y="22650"/>
            <a:ext cx="9113800" cy="6835350"/>
          </a:xfrm>
        </p:spPr>
      </p:pic>
      <p:sp>
        <p:nvSpPr>
          <p:cNvPr id="7" name="内容占位符 2"/>
          <p:cNvSpPr txBox="1">
            <a:spLocks/>
          </p:cNvSpPr>
          <p:nvPr/>
        </p:nvSpPr>
        <p:spPr>
          <a:xfrm>
            <a:off x="1115616" y="692696"/>
            <a:ext cx="7560840" cy="5472608"/>
          </a:xfrm>
          <a:prstGeom prst="rect">
            <a:avLst/>
          </a:prstGeom>
          <a:noFill/>
        </p:spPr>
        <p:txBody>
          <a:bodyPr vert="horz" rtlCol="0">
            <a:normAutofit/>
          </a:bodyPr>
          <a:lst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a:lstStyle>
          <a:p>
            <a:r>
              <a:rPr lang="zh-CN" altLang="en-US" sz="2800" dirty="0">
                <a:solidFill>
                  <a:srgbClr val="002060"/>
                </a:solidFill>
                <a:latin typeface="+mj-ea"/>
                <a:ea typeface="+mj-ea"/>
              </a:rPr>
              <a:t>培育和弘扬社会主义核心价值观必须立足中华优秀传统文化。牢固的核心价值观，都有其固有的根本。抛弃传统、丢掉根本，就等于割断了自己的精神命脉。博大精深的中华优秀传统文化是我们在世界文化激荡中站稳脚跟的根基。</a:t>
            </a:r>
            <a:endParaRPr lang="en-US" altLang="zh-CN" sz="2800" dirty="0">
              <a:solidFill>
                <a:srgbClr val="002060"/>
              </a:solidFill>
              <a:latin typeface="+mj-ea"/>
              <a:ea typeface="+mj-ea"/>
            </a:endParaRPr>
          </a:p>
          <a:p>
            <a:pPr marL="0" indent="0">
              <a:spcBef>
                <a:spcPts val="0"/>
              </a:spcBef>
              <a:buNone/>
            </a:pPr>
            <a:r>
              <a:rPr lang="en-US" altLang="zh-CN" sz="2800" dirty="0">
                <a:latin typeface="+mj-ea"/>
                <a:ea typeface="+mj-ea"/>
              </a:rPr>
              <a:t> </a:t>
            </a:r>
            <a:r>
              <a:rPr lang="en-US" altLang="zh-CN" sz="2800" dirty="0" smtClean="0">
                <a:latin typeface="+mj-ea"/>
                <a:ea typeface="+mj-ea"/>
              </a:rPr>
              <a:t>         </a:t>
            </a:r>
            <a:r>
              <a:rPr lang="en-US" altLang="zh-CN" sz="1800" dirty="0" smtClean="0">
                <a:solidFill>
                  <a:srgbClr val="002060"/>
                </a:solidFill>
                <a:latin typeface="+mj-ea"/>
                <a:ea typeface="+mj-ea"/>
              </a:rPr>
              <a:t>——</a:t>
            </a:r>
            <a:r>
              <a:rPr lang="en-US" altLang="zh-CN" sz="1800" dirty="0">
                <a:solidFill>
                  <a:srgbClr val="002060"/>
                </a:solidFill>
                <a:latin typeface="+mj-ea"/>
                <a:ea typeface="+mj-ea"/>
              </a:rPr>
              <a:t>2014</a:t>
            </a:r>
            <a:r>
              <a:rPr lang="zh-CN" altLang="en-US" sz="1800" dirty="0">
                <a:solidFill>
                  <a:srgbClr val="002060"/>
                </a:solidFill>
                <a:latin typeface="+mj-ea"/>
                <a:ea typeface="+mj-ea"/>
              </a:rPr>
              <a:t>年</a:t>
            </a:r>
            <a:r>
              <a:rPr lang="en-US" altLang="zh-CN" sz="1800" dirty="0">
                <a:solidFill>
                  <a:srgbClr val="002060"/>
                </a:solidFill>
                <a:latin typeface="+mj-ea"/>
                <a:ea typeface="+mj-ea"/>
              </a:rPr>
              <a:t>2</a:t>
            </a:r>
            <a:r>
              <a:rPr lang="zh-CN" altLang="en-US" sz="1800" dirty="0" smtClean="0">
                <a:solidFill>
                  <a:srgbClr val="002060"/>
                </a:solidFill>
                <a:latin typeface="+mj-ea"/>
                <a:ea typeface="+mj-ea"/>
              </a:rPr>
              <a:t>月习近平中央政治局</a:t>
            </a:r>
            <a:r>
              <a:rPr lang="zh-CN" altLang="en-US" sz="1800" dirty="0">
                <a:solidFill>
                  <a:srgbClr val="002060"/>
                </a:solidFill>
                <a:latin typeface="+mj-ea"/>
                <a:ea typeface="+mj-ea"/>
              </a:rPr>
              <a:t>第十三次集体学习</a:t>
            </a:r>
            <a:r>
              <a:rPr lang="zh-CN" altLang="en-US" sz="1800" dirty="0" smtClean="0">
                <a:solidFill>
                  <a:srgbClr val="002060"/>
                </a:solidFill>
                <a:latin typeface="+mj-ea"/>
                <a:ea typeface="+mj-ea"/>
              </a:rPr>
              <a:t>时讲话</a:t>
            </a:r>
            <a:endParaRPr lang="en-US" altLang="zh-CN" sz="1800" dirty="0">
              <a:solidFill>
                <a:srgbClr val="002060"/>
              </a:solidFill>
              <a:latin typeface="+mj-ea"/>
              <a:ea typeface="+mj-ea"/>
            </a:endParaRPr>
          </a:p>
          <a:p>
            <a:r>
              <a:rPr lang="zh-CN" altLang="zh-CN" sz="2800" dirty="0">
                <a:solidFill>
                  <a:srgbClr val="002060"/>
                </a:solidFill>
                <a:latin typeface="+mj-ea"/>
                <a:ea typeface="+mj-ea"/>
              </a:rPr>
              <a:t>核心价值观，其实就是一种德，既是个人的德，也是一种大德，就是国家的德、社会的德。国无德不兴，人无德不立。</a:t>
            </a:r>
          </a:p>
          <a:p>
            <a:pPr marL="0" indent="0">
              <a:buNone/>
            </a:pPr>
            <a:r>
              <a:rPr lang="en-US" altLang="zh-CN" sz="1800" dirty="0">
                <a:solidFill>
                  <a:srgbClr val="002060"/>
                </a:solidFill>
                <a:latin typeface="+mj-ea"/>
                <a:ea typeface="+mj-ea"/>
              </a:rPr>
              <a:t>                          </a:t>
            </a:r>
            <a:r>
              <a:rPr lang="en-US" altLang="zh-CN" sz="1800" dirty="0" smtClean="0">
                <a:solidFill>
                  <a:srgbClr val="002060"/>
                </a:solidFill>
                <a:latin typeface="+mj-ea"/>
                <a:ea typeface="+mj-ea"/>
              </a:rPr>
              <a:t>  </a:t>
            </a:r>
            <a:r>
              <a:rPr lang="zh-CN" altLang="zh-CN" sz="1800" dirty="0" smtClean="0">
                <a:solidFill>
                  <a:srgbClr val="002060"/>
                </a:solidFill>
                <a:latin typeface="+mj-ea"/>
                <a:ea typeface="+mj-ea"/>
              </a:rPr>
              <a:t>——</a:t>
            </a:r>
            <a:r>
              <a:rPr lang="en-US" altLang="zh-CN" sz="1800" dirty="0" smtClean="0">
                <a:solidFill>
                  <a:srgbClr val="002060"/>
                </a:solidFill>
                <a:latin typeface="+mj-ea"/>
                <a:ea typeface="+mj-ea"/>
              </a:rPr>
              <a:t>2014</a:t>
            </a:r>
            <a:r>
              <a:rPr lang="zh-CN" altLang="zh-CN" sz="1800" dirty="0">
                <a:solidFill>
                  <a:srgbClr val="002060"/>
                </a:solidFill>
                <a:latin typeface="+mj-ea"/>
                <a:ea typeface="+mj-ea"/>
              </a:rPr>
              <a:t>年</a:t>
            </a:r>
            <a:r>
              <a:rPr lang="en-US" altLang="zh-CN" sz="1800" dirty="0">
                <a:solidFill>
                  <a:srgbClr val="002060"/>
                </a:solidFill>
                <a:latin typeface="+mj-ea"/>
                <a:ea typeface="+mj-ea"/>
              </a:rPr>
              <a:t>5</a:t>
            </a:r>
            <a:r>
              <a:rPr lang="zh-CN" altLang="zh-CN" sz="1800" dirty="0">
                <a:solidFill>
                  <a:srgbClr val="002060"/>
                </a:solidFill>
                <a:latin typeface="+mj-ea"/>
                <a:ea typeface="+mj-ea"/>
              </a:rPr>
              <a:t>月习近平与北京大学师生座谈</a:t>
            </a:r>
            <a:r>
              <a:rPr lang="zh-CN" altLang="zh-CN" sz="1800" dirty="0" smtClean="0">
                <a:solidFill>
                  <a:srgbClr val="002060"/>
                </a:solidFill>
                <a:latin typeface="+mj-ea"/>
                <a:ea typeface="+mj-ea"/>
              </a:rPr>
              <a:t>时讲话</a:t>
            </a:r>
            <a:endParaRPr lang="zh-CN" altLang="zh-CN" sz="1800" dirty="0">
              <a:solidFill>
                <a:srgbClr val="002060"/>
              </a:solidFill>
              <a:latin typeface="+mj-ea"/>
              <a:ea typeface="+mj-ea"/>
            </a:endParaRPr>
          </a:p>
          <a:p>
            <a:pPr marL="0" indent="0">
              <a:buNone/>
            </a:pPr>
            <a:endParaRPr lang="zh-CN" altLang="en-US" sz="1800" dirty="0"/>
          </a:p>
        </p:txBody>
      </p:sp>
    </p:spTree>
    <p:extLst>
      <p:ext uri="{BB962C8B-B14F-4D97-AF65-F5344CB8AC3E}">
        <p14:creationId xmlns:p14="http://schemas.microsoft.com/office/powerpoint/2010/main" xmlns="" val="279567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1000"/>
                                        <p:tgtEl>
                                          <p:spTgt spid="7">
                                            <p:txEl>
                                              <p:pRg st="2" end="2"/>
                                            </p:txEl>
                                          </p:spTgt>
                                        </p:tgtEl>
                                      </p:cBhvr>
                                    </p:animEffect>
                                    <p:anim calcmode="lin" valueType="num">
                                      <p:cBhvr>
                                        <p:cTn id="2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Effect transition="in" filter="fade">
                                      <p:cBhvr>
                                        <p:cTn id="24" dur="1000"/>
                                        <p:tgtEl>
                                          <p:spTgt spid="7">
                                            <p:txEl>
                                              <p:pRg st="3" end="3"/>
                                            </p:txEl>
                                          </p:spTgt>
                                        </p:tgtEl>
                                      </p:cBhvr>
                                    </p:animEffect>
                                    <p:anim calcmode="lin" valueType="num">
                                      <p:cBhvr>
                                        <p:cTn id="25"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内容占位符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5100" y="22650"/>
            <a:ext cx="9113800" cy="6835350"/>
          </a:xfrm>
          <a:prstGeom prst="rect">
            <a:avLst/>
          </a:prstGeom>
        </p:spPr>
      </p:pic>
      <p:sp>
        <p:nvSpPr>
          <p:cNvPr id="5" name="文本框 4"/>
          <p:cNvSpPr txBox="1"/>
          <p:nvPr/>
        </p:nvSpPr>
        <p:spPr>
          <a:xfrm>
            <a:off x="1331640" y="1390124"/>
            <a:ext cx="6840760" cy="3046988"/>
          </a:xfrm>
          <a:prstGeom prst="rect">
            <a:avLst/>
          </a:prstGeom>
          <a:noFill/>
        </p:spPr>
        <p:txBody>
          <a:bodyPr wrap="square" rtlCol="0">
            <a:spAutoFit/>
          </a:bodyPr>
          <a:lstStyle/>
          <a:p>
            <a:r>
              <a:rPr lang="zh-CN" altLang="en-US" sz="8000" dirty="0" smtClean="0">
                <a:latin typeface="华文隶书" panose="02010800040101010101" pitchFamily="2" charset="-122"/>
                <a:ea typeface="华文隶书" panose="02010800040101010101" pitchFamily="2" charset="-122"/>
              </a:rPr>
              <a:t>八德</a:t>
            </a:r>
            <a:r>
              <a:rPr lang="zh-CN" altLang="en-US" sz="9600" dirty="0" smtClean="0">
                <a:solidFill>
                  <a:srgbClr val="FF0000"/>
                </a:solidFill>
                <a:latin typeface="华文隶书" panose="02010800040101010101" pitchFamily="2" charset="-122"/>
                <a:ea typeface="华文隶书" panose="02010800040101010101" pitchFamily="2" charset="-122"/>
              </a:rPr>
              <a:t>孝</a:t>
            </a:r>
            <a:r>
              <a:rPr lang="zh-CN" altLang="en-US" sz="8000" dirty="0" smtClean="0">
                <a:latin typeface="华文隶书" panose="02010800040101010101" pitchFamily="2" charset="-122"/>
                <a:ea typeface="华文隶书" panose="02010800040101010101" pitchFamily="2" charset="-122"/>
              </a:rPr>
              <a:t>为首</a:t>
            </a:r>
            <a:endParaRPr lang="en-US" altLang="zh-CN" sz="8000" dirty="0" smtClean="0">
              <a:latin typeface="华文隶书" panose="02010800040101010101" pitchFamily="2" charset="-122"/>
              <a:ea typeface="华文隶书" panose="02010800040101010101" pitchFamily="2" charset="-122"/>
            </a:endParaRPr>
          </a:p>
          <a:p>
            <a:r>
              <a:rPr lang="zh-CN" altLang="en-US" sz="8000" dirty="0" smtClean="0">
                <a:latin typeface="华文隶书" panose="02010800040101010101" pitchFamily="2" charset="-122"/>
                <a:ea typeface="华文隶书" panose="02010800040101010101" pitchFamily="2" charset="-122"/>
              </a:rPr>
              <a:t>     百善</a:t>
            </a:r>
            <a:r>
              <a:rPr lang="zh-CN" altLang="en-US" sz="9600" dirty="0" smtClean="0">
                <a:solidFill>
                  <a:srgbClr val="FF0000"/>
                </a:solidFill>
                <a:latin typeface="华文隶书" panose="02010800040101010101" pitchFamily="2" charset="-122"/>
                <a:ea typeface="华文隶书" panose="02010800040101010101" pitchFamily="2" charset="-122"/>
              </a:rPr>
              <a:t>孝</a:t>
            </a:r>
            <a:r>
              <a:rPr lang="zh-CN" altLang="en-US" sz="8000" dirty="0" smtClean="0">
                <a:latin typeface="华文隶书" panose="02010800040101010101" pitchFamily="2" charset="-122"/>
                <a:ea typeface="华文隶书" panose="02010800040101010101" pitchFamily="2" charset="-122"/>
              </a:rPr>
              <a:t>为先</a:t>
            </a:r>
            <a:endParaRPr lang="zh-CN" altLang="en-US" sz="80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xmlns="" val="389879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4400" y="21600"/>
            <a:ext cx="9113800" cy="6835350"/>
          </a:xfrm>
          <a:prstGeom prst="rect">
            <a:avLst/>
          </a:prstGeom>
        </p:spPr>
      </p:pic>
      <p:sp>
        <p:nvSpPr>
          <p:cNvPr id="7" name="内容占位符 2"/>
          <p:cNvSpPr txBox="1">
            <a:spLocks/>
          </p:cNvSpPr>
          <p:nvPr/>
        </p:nvSpPr>
        <p:spPr>
          <a:xfrm>
            <a:off x="970900" y="1196752"/>
            <a:ext cx="7200800" cy="2079732"/>
          </a:xfrm>
          <a:prstGeom prst="rect">
            <a:avLst/>
          </a:prstGeom>
          <a:noFill/>
        </p:spPr>
        <p:txBody>
          <a:bodyPr vert="horz" rtlCol="0">
            <a:normAutofit fontScale="25000" lnSpcReduction="20000"/>
          </a:bodyPr>
          <a:lst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a:lstStyle>
          <a:p>
            <a:pPr>
              <a:lnSpc>
                <a:spcPts val="5000"/>
              </a:lnSpc>
            </a:pPr>
            <a:r>
              <a:rPr lang="zh-CN" altLang="en-US" sz="8000" dirty="0" smtClean="0">
                <a:latin typeface="+mj-ea"/>
                <a:ea typeface="+mj-ea"/>
              </a:rPr>
              <a:t>有子曰：“其为人也孝弟，而好犯上者，鲜矣；不好犯上，而好作乱者，未之有也。</a:t>
            </a:r>
            <a:r>
              <a:rPr lang="zh-CN" altLang="en-US" sz="8000" dirty="0" smtClean="0">
                <a:solidFill>
                  <a:srgbClr val="FF0000"/>
                </a:solidFill>
                <a:latin typeface="+mj-ea"/>
                <a:ea typeface="+mj-ea"/>
              </a:rPr>
              <a:t>君子务本，本立而道生。孝弟也者，其为仁之本与！</a:t>
            </a:r>
            <a:r>
              <a:rPr lang="zh-CN" altLang="en-US" sz="8000" dirty="0" smtClean="0">
                <a:latin typeface="+mj-ea"/>
                <a:ea typeface="+mj-ea"/>
              </a:rPr>
              <a:t>”</a:t>
            </a:r>
            <a:r>
              <a:rPr lang="en-US" altLang="zh-CN" sz="6000" dirty="0" smtClean="0">
                <a:latin typeface="+mj-ea"/>
                <a:ea typeface="+mj-ea"/>
              </a:rPr>
              <a:t>                             ————《</a:t>
            </a:r>
            <a:r>
              <a:rPr lang="zh-CN" altLang="en-US" sz="6000" dirty="0" smtClean="0">
                <a:latin typeface="+mj-ea"/>
                <a:ea typeface="+mj-ea"/>
              </a:rPr>
              <a:t>论语</a:t>
            </a:r>
            <a:r>
              <a:rPr lang="en-US" altLang="zh-CN" sz="6000" dirty="0" smtClean="0">
                <a:latin typeface="+mj-ea"/>
                <a:ea typeface="+mj-ea"/>
              </a:rPr>
              <a:t>·</a:t>
            </a:r>
            <a:r>
              <a:rPr lang="zh-CN" altLang="en-US" sz="6000" dirty="0" smtClean="0">
                <a:latin typeface="+mj-ea"/>
                <a:ea typeface="+mj-ea"/>
              </a:rPr>
              <a:t>学而第一</a:t>
            </a:r>
            <a:r>
              <a:rPr lang="en-US" altLang="zh-CN" sz="6000" dirty="0" smtClean="0">
                <a:latin typeface="+mj-ea"/>
                <a:ea typeface="+mj-ea"/>
              </a:rPr>
              <a:t>》</a:t>
            </a:r>
          </a:p>
          <a:p>
            <a:pPr>
              <a:lnSpc>
                <a:spcPts val="5000"/>
              </a:lnSpc>
            </a:pPr>
            <a:endParaRPr lang="en-US" altLang="zh-CN" sz="6000" dirty="0" smtClean="0">
              <a:latin typeface="+mj-ea"/>
              <a:ea typeface="+mj-ea"/>
            </a:endParaRPr>
          </a:p>
          <a:p>
            <a:pPr marL="0" indent="0">
              <a:buFont typeface="Wingdings 2"/>
              <a:buNone/>
            </a:pPr>
            <a:endParaRPr lang="zh-CN" altLang="en-US" dirty="0"/>
          </a:p>
        </p:txBody>
      </p:sp>
    </p:spTree>
    <p:extLst>
      <p:ext uri="{BB962C8B-B14F-4D97-AF65-F5344CB8AC3E}">
        <p14:creationId xmlns:p14="http://schemas.microsoft.com/office/powerpoint/2010/main" xmlns="" val="19303711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内容占位符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400" y="21600"/>
            <a:ext cx="9170985" cy="6835350"/>
          </a:xfrm>
          <a:prstGeom prst="rect">
            <a:avLst/>
          </a:prstGeom>
        </p:spPr>
      </p:pic>
      <p:sp>
        <p:nvSpPr>
          <p:cNvPr id="5" name="文本框 4"/>
          <p:cNvSpPr txBox="1"/>
          <p:nvPr/>
        </p:nvSpPr>
        <p:spPr>
          <a:xfrm>
            <a:off x="4355976" y="2073181"/>
            <a:ext cx="4074327" cy="4580741"/>
          </a:xfrm>
          <a:prstGeom prst="rect">
            <a:avLst/>
          </a:prstGeom>
          <a:noFill/>
        </p:spPr>
        <p:txBody>
          <a:bodyPr wrap="square" rtlCol="0">
            <a:spAutoFit/>
          </a:bodyPr>
          <a:lstStyle/>
          <a:p>
            <a:pPr>
              <a:lnSpc>
                <a:spcPts val="2500"/>
              </a:lnSpc>
            </a:pPr>
            <a:r>
              <a:rPr lang="en-US" altLang="zh-CN" sz="3200" dirty="0"/>
              <a:t> </a:t>
            </a:r>
            <a:r>
              <a:rPr lang="zh-CN" altLang="zh-CN" sz="2000" dirty="0">
                <a:latin typeface="+mj-ea"/>
                <a:ea typeface="+mj-ea"/>
              </a:rPr>
              <a:t>仲尼居，曾子侍。子曰：“</a:t>
            </a:r>
            <a:r>
              <a:rPr lang="zh-CN" altLang="zh-CN" sz="2000" dirty="0">
                <a:solidFill>
                  <a:srgbClr val="FF0000"/>
                </a:solidFill>
                <a:latin typeface="+mj-ea"/>
                <a:ea typeface="+mj-ea"/>
              </a:rPr>
              <a:t>先王有至德要道</a:t>
            </a:r>
            <a:r>
              <a:rPr lang="zh-CN" altLang="en-US" sz="2000" dirty="0">
                <a:solidFill>
                  <a:srgbClr val="FF0000"/>
                </a:solidFill>
                <a:latin typeface="+mj-ea"/>
                <a:ea typeface="+mj-ea"/>
              </a:rPr>
              <a:t>，</a:t>
            </a:r>
            <a:r>
              <a:rPr lang="zh-CN" altLang="zh-CN" sz="2000" dirty="0">
                <a:solidFill>
                  <a:srgbClr val="FF0000"/>
                </a:solidFill>
                <a:latin typeface="+mj-ea"/>
                <a:ea typeface="+mj-ea"/>
              </a:rPr>
              <a:t>以顺天下，民用和睦，上下无怨。</a:t>
            </a:r>
            <a:r>
              <a:rPr lang="zh-CN" altLang="zh-CN" sz="2000" dirty="0">
                <a:latin typeface="+mj-ea"/>
                <a:ea typeface="+mj-ea"/>
              </a:rPr>
              <a:t>汝知之乎？”曾子避席曰：“参不敏，何足以知之？”</a:t>
            </a:r>
            <a:endParaRPr lang="en-US" altLang="zh-CN" sz="2000" dirty="0">
              <a:latin typeface="+mj-ea"/>
              <a:ea typeface="+mj-ea"/>
            </a:endParaRPr>
          </a:p>
          <a:p>
            <a:pPr>
              <a:lnSpc>
                <a:spcPts val="2500"/>
              </a:lnSpc>
            </a:pPr>
            <a:endParaRPr lang="zh-CN" altLang="zh-CN" sz="2000" dirty="0">
              <a:latin typeface="+mj-ea"/>
              <a:ea typeface="+mj-ea"/>
            </a:endParaRPr>
          </a:p>
          <a:p>
            <a:pPr>
              <a:lnSpc>
                <a:spcPts val="2500"/>
              </a:lnSpc>
            </a:pPr>
            <a:r>
              <a:rPr lang="zh-CN" altLang="zh-CN" sz="2000" dirty="0">
                <a:latin typeface="+mj-ea"/>
                <a:ea typeface="+mj-ea"/>
              </a:rPr>
              <a:t>　子曰：“</a:t>
            </a:r>
            <a:r>
              <a:rPr lang="zh-CN" altLang="zh-CN" sz="2000" dirty="0">
                <a:solidFill>
                  <a:srgbClr val="FF0000"/>
                </a:solidFill>
                <a:latin typeface="+mj-ea"/>
                <a:ea typeface="+mj-ea"/>
              </a:rPr>
              <a:t>夫孝，德之本也，教之所由生也</a:t>
            </a:r>
            <a:r>
              <a:rPr lang="zh-CN" altLang="zh-CN" sz="2000" dirty="0">
                <a:latin typeface="+mj-ea"/>
                <a:ea typeface="+mj-ea"/>
              </a:rPr>
              <a:t>。复坐，吾语汝。”</a:t>
            </a:r>
            <a:endParaRPr lang="en-US" altLang="zh-CN" sz="2000" dirty="0">
              <a:latin typeface="+mj-ea"/>
              <a:ea typeface="+mj-ea"/>
            </a:endParaRPr>
          </a:p>
          <a:p>
            <a:pPr>
              <a:lnSpc>
                <a:spcPts val="2500"/>
              </a:lnSpc>
            </a:pPr>
            <a:endParaRPr lang="zh-CN" altLang="zh-CN" sz="2000" dirty="0">
              <a:latin typeface="+mj-ea"/>
              <a:ea typeface="+mj-ea"/>
            </a:endParaRPr>
          </a:p>
          <a:p>
            <a:pPr>
              <a:lnSpc>
                <a:spcPts val="2500"/>
              </a:lnSpc>
            </a:pPr>
            <a:r>
              <a:rPr lang="zh-CN" altLang="zh-CN" sz="2000" dirty="0">
                <a:latin typeface="+mj-ea"/>
                <a:ea typeface="+mj-ea"/>
              </a:rPr>
              <a:t>　“身体发肤，受之父母，不敢毁伤，孝之始也。立身行道，扬名于后世，以显父母，孝之终也。</a:t>
            </a:r>
            <a:r>
              <a:rPr lang="zh-CN" altLang="zh-CN" sz="2000" dirty="0">
                <a:solidFill>
                  <a:srgbClr val="FF0000"/>
                </a:solidFill>
                <a:latin typeface="+mj-ea"/>
                <a:ea typeface="+mj-ea"/>
              </a:rPr>
              <a:t>夫孝，始于事亲，中于事君，终于立身。</a:t>
            </a:r>
            <a:r>
              <a:rPr lang="zh-CN" altLang="zh-CN" sz="2000" dirty="0">
                <a:latin typeface="+mj-ea"/>
                <a:ea typeface="+mj-ea"/>
              </a:rPr>
              <a:t>《大雅》云：</a:t>
            </a:r>
            <a:r>
              <a:rPr lang="zh-CN" altLang="zh-CN" sz="2000" dirty="0" smtClean="0">
                <a:latin typeface="+mj-ea"/>
                <a:ea typeface="+mj-ea"/>
              </a:rPr>
              <a:t>‘无念尔祖，聿修厥德。</a:t>
            </a:r>
            <a:r>
              <a:rPr lang="en-US" altLang="zh-CN" sz="2000" dirty="0" smtClean="0">
                <a:latin typeface="+mj-ea"/>
                <a:ea typeface="+mj-ea"/>
              </a:rPr>
              <a:t>’”</a:t>
            </a:r>
            <a:endParaRPr lang="zh-CN" altLang="zh-CN" sz="2000" dirty="0"/>
          </a:p>
        </p:txBody>
      </p:sp>
      <p:sp>
        <p:nvSpPr>
          <p:cNvPr id="6" name="横卷形 5"/>
          <p:cNvSpPr/>
          <p:nvPr/>
        </p:nvSpPr>
        <p:spPr>
          <a:xfrm>
            <a:off x="643095" y="598014"/>
            <a:ext cx="8075240" cy="1475167"/>
          </a:xfrm>
          <a:prstGeom prst="horizontalScroll">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solidFill>
                  <a:schemeClr val="tx1"/>
                </a:solidFill>
                <a:ea typeface="隶书" panose="02010509060101010101" pitchFamily="49" charset="-122"/>
              </a:rPr>
              <a:t>《孝</a:t>
            </a:r>
            <a:r>
              <a:rPr lang="zh-CN" altLang="zh-CN" sz="4000" dirty="0" smtClean="0">
                <a:solidFill>
                  <a:schemeClr val="tx1"/>
                </a:solidFill>
                <a:ea typeface="隶书" panose="02010509060101010101" pitchFamily="49" charset="-122"/>
              </a:rPr>
              <a:t>经</a:t>
            </a:r>
            <a:r>
              <a:rPr lang="en-US" altLang="zh-CN" sz="4000" dirty="0" smtClean="0">
                <a:solidFill>
                  <a:schemeClr val="tx1"/>
                </a:solidFill>
                <a:ea typeface="隶书" panose="02010509060101010101" pitchFamily="49" charset="-122"/>
              </a:rPr>
              <a:t>·</a:t>
            </a:r>
            <a:r>
              <a:rPr lang="zh-CN" altLang="zh-CN" sz="4000" dirty="0" smtClean="0">
                <a:solidFill>
                  <a:schemeClr val="tx1"/>
                </a:solidFill>
                <a:ea typeface="隶书" panose="02010509060101010101" pitchFamily="49" charset="-122"/>
              </a:rPr>
              <a:t>开宗明义</a:t>
            </a:r>
            <a:r>
              <a:rPr lang="zh-CN" altLang="zh-CN" sz="4000" dirty="0">
                <a:solidFill>
                  <a:schemeClr val="tx1"/>
                </a:solidFill>
                <a:ea typeface="隶书" panose="02010509060101010101" pitchFamily="49" charset="-122"/>
              </a:rPr>
              <a:t>章</a:t>
            </a:r>
            <a:r>
              <a:rPr lang="zh-CN" altLang="zh-CN" sz="4000" dirty="0" smtClean="0">
                <a:solidFill>
                  <a:schemeClr val="tx1"/>
                </a:solidFill>
                <a:ea typeface="隶书" panose="02010509060101010101" pitchFamily="49" charset="-122"/>
              </a:rPr>
              <a:t>第一</a:t>
            </a:r>
            <a:r>
              <a:rPr lang="en-US" altLang="zh-CN" sz="4000" dirty="0" smtClean="0">
                <a:solidFill>
                  <a:schemeClr val="tx1"/>
                </a:solidFill>
                <a:ea typeface="隶书" panose="02010509060101010101" pitchFamily="49" charset="-122"/>
              </a:rPr>
              <a:t>》</a:t>
            </a:r>
            <a:endParaRPr lang="zh-CN" altLang="en-US" sz="4000" dirty="0">
              <a:solidFill>
                <a:schemeClr val="tx1"/>
              </a:solidFill>
              <a:ea typeface="隶书" panose="02010509060101010101" pitchFamily="49" charset="-122"/>
            </a:endParaRPr>
          </a:p>
        </p:txBody>
      </p:sp>
      <p:pic>
        <p:nvPicPr>
          <p:cNvPr id="7" name="内容占位符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22412" y="2288032"/>
            <a:ext cx="2857500" cy="381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868324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1043608" y="836712"/>
            <a:ext cx="7128792" cy="733326"/>
          </a:xfrm>
          <a:prstGeom prst="rect">
            <a:avLst/>
          </a:prstGeom>
        </p:spPr>
        <p:txBody>
          <a:bodyPr vert="horz" rtlCol="0" anchor="ctr">
            <a:normAutofit lnSpcReduction="10000"/>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dirty="0" smtClean="0"/>
              <a:t>孝的三层含义</a:t>
            </a:r>
            <a:endParaRPr lang="zh-CN" altLang="en-US" dirty="0"/>
          </a:p>
        </p:txBody>
      </p:sp>
      <p:sp>
        <p:nvSpPr>
          <p:cNvPr id="9" name="内容占位符 2"/>
          <p:cNvSpPr>
            <a:spLocks noGrp="1"/>
          </p:cNvSpPr>
          <p:nvPr>
            <p:ph idx="1"/>
          </p:nvPr>
        </p:nvSpPr>
        <p:spPr>
          <a:xfrm>
            <a:off x="611560" y="1412776"/>
            <a:ext cx="8075240" cy="4686320"/>
          </a:xfrm>
        </p:spPr>
        <p:txBody>
          <a:bodyPr>
            <a:normAutofit/>
          </a:bodyPr>
          <a:lstStyle/>
          <a:p>
            <a:pPr marL="0" indent="0">
              <a:buNone/>
            </a:pPr>
            <a:endParaRPr lang="en-US" altLang="zh-CN" sz="2800" dirty="0" smtClean="0">
              <a:latin typeface="+mj-ea"/>
              <a:ea typeface="+mj-ea"/>
            </a:endParaRPr>
          </a:p>
          <a:p>
            <a:pPr>
              <a:lnSpc>
                <a:spcPct val="200000"/>
              </a:lnSpc>
            </a:pPr>
            <a:r>
              <a:rPr lang="zh-CN" altLang="en-US" sz="2800" dirty="0" smtClean="0">
                <a:solidFill>
                  <a:srgbClr val="FF0000"/>
                </a:solidFill>
                <a:latin typeface="+mj-ea"/>
                <a:ea typeface="+mj-ea"/>
              </a:rPr>
              <a:t>事亲</a:t>
            </a:r>
            <a:r>
              <a:rPr lang="en-US" altLang="zh-CN" sz="2800" dirty="0" smtClean="0">
                <a:latin typeface="+mj-ea"/>
                <a:ea typeface="+mj-ea"/>
              </a:rPr>
              <a:t>——</a:t>
            </a:r>
            <a:r>
              <a:rPr lang="zh-CN" altLang="en-US" sz="2800" dirty="0" smtClean="0">
                <a:latin typeface="+mj-ea"/>
                <a:ea typeface="+mj-ea"/>
              </a:rPr>
              <a:t>养父母之身、养父母之心、养父母之志</a:t>
            </a:r>
            <a:endParaRPr lang="en-US" altLang="zh-CN" sz="2800" dirty="0" smtClean="0">
              <a:latin typeface="+mj-ea"/>
              <a:ea typeface="+mj-ea"/>
            </a:endParaRPr>
          </a:p>
          <a:p>
            <a:pPr>
              <a:lnSpc>
                <a:spcPct val="200000"/>
              </a:lnSpc>
            </a:pPr>
            <a:r>
              <a:rPr lang="zh-CN" altLang="en-US" sz="2800" dirty="0" smtClean="0">
                <a:solidFill>
                  <a:srgbClr val="FF0000"/>
                </a:solidFill>
                <a:latin typeface="+mj-ea"/>
                <a:ea typeface="+mj-ea"/>
              </a:rPr>
              <a:t>事君</a:t>
            </a:r>
            <a:r>
              <a:rPr lang="en-US" altLang="zh-CN" sz="2800" dirty="0" smtClean="0">
                <a:latin typeface="+mj-ea"/>
                <a:ea typeface="+mj-ea"/>
              </a:rPr>
              <a:t>——</a:t>
            </a:r>
            <a:r>
              <a:rPr lang="zh-CN" altLang="en-US" sz="2800" dirty="0" smtClean="0">
                <a:latin typeface="+mj-ea"/>
                <a:ea typeface="+mj-ea"/>
              </a:rPr>
              <a:t>亲亲而仁民，为人民服务</a:t>
            </a:r>
            <a:endParaRPr lang="en-US" altLang="zh-CN" sz="2800" dirty="0" smtClean="0">
              <a:latin typeface="+mj-ea"/>
              <a:ea typeface="+mj-ea"/>
            </a:endParaRPr>
          </a:p>
          <a:p>
            <a:pPr>
              <a:lnSpc>
                <a:spcPct val="200000"/>
              </a:lnSpc>
            </a:pPr>
            <a:r>
              <a:rPr lang="zh-CN" altLang="en-US" sz="2800" dirty="0">
                <a:solidFill>
                  <a:srgbClr val="FF0000"/>
                </a:solidFill>
                <a:latin typeface="+mj-ea"/>
                <a:ea typeface="+mj-ea"/>
              </a:rPr>
              <a:t>立</a:t>
            </a:r>
            <a:r>
              <a:rPr lang="zh-CN" altLang="en-US" sz="2800" dirty="0" smtClean="0">
                <a:solidFill>
                  <a:srgbClr val="FF0000"/>
                </a:solidFill>
                <a:latin typeface="+mj-ea"/>
                <a:ea typeface="+mj-ea"/>
              </a:rPr>
              <a:t>身</a:t>
            </a:r>
            <a:r>
              <a:rPr lang="en-US" altLang="zh-CN" sz="2800" dirty="0" smtClean="0">
                <a:latin typeface="+mj-ea"/>
                <a:ea typeface="+mj-ea"/>
              </a:rPr>
              <a:t>——</a:t>
            </a:r>
            <a:r>
              <a:rPr lang="zh-CN" altLang="en-US" sz="2800" dirty="0" smtClean="0">
                <a:latin typeface="+mj-ea"/>
                <a:ea typeface="+mj-ea"/>
              </a:rPr>
              <a:t>身德并重，扬名显亲</a:t>
            </a:r>
            <a:endParaRPr lang="zh-CN" altLang="en-US" sz="2800" dirty="0">
              <a:latin typeface="+mj-ea"/>
              <a:ea typeface="+mj-ea"/>
            </a:endParaRPr>
          </a:p>
        </p:txBody>
      </p:sp>
    </p:spTree>
    <p:extLst>
      <p:ext uri="{BB962C8B-B14F-4D97-AF65-F5344CB8AC3E}">
        <p14:creationId xmlns:p14="http://schemas.microsoft.com/office/powerpoint/2010/main" xmlns="" val="260544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ppt_x"/>
                                          </p:val>
                                        </p:tav>
                                        <p:tav tm="100000">
                                          <p:val>
                                            <p:strVal val="#ppt_x"/>
                                          </p:val>
                                        </p:tav>
                                      </p:tavLst>
                                    </p:anim>
                                    <p:anim calcmode="lin" valueType="num">
                                      <p:cBhvr additive="base">
                                        <p:cTn id="8" dur="2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Effect transition="in" filter="fade">
                                      <p:cBhvr>
                                        <p:cTn id="13" dur="1000"/>
                                        <p:tgtEl>
                                          <p:spTgt spid="9">
                                            <p:txEl>
                                              <p:pRg st="1" end="1"/>
                                            </p:txEl>
                                          </p:spTgt>
                                        </p:tgtEl>
                                      </p:cBhvr>
                                    </p:animEffect>
                                    <p:anim calcmode="lin" valueType="num">
                                      <p:cBhvr>
                                        <p:cTn id="14"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1000"/>
                                        <p:tgtEl>
                                          <p:spTgt spid="9">
                                            <p:txEl>
                                              <p:pRg st="2" end="2"/>
                                            </p:txEl>
                                          </p:spTgt>
                                        </p:tgtEl>
                                      </p:cBhvr>
                                    </p:animEffect>
                                    <p:anim calcmode="lin" valueType="num">
                                      <p:cBhvr>
                                        <p:cTn id="21"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1000"/>
                                        <p:tgtEl>
                                          <p:spTgt spid="9">
                                            <p:txEl>
                                              <p:pRg st="3" end="3"/>
                                            </p:txEl>
                                          </p:spTgt>
                                        </p:tgtEl>
                                      </p:cBhvr>
                                    </p:animEffect>
                                    <p:anim calcmode="lin" valueType="num">
                                      <p:cBhvr>
                                        <p:cTn id="28"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51648" y="2996952"/>
            <a:ext cx="3352800" cy="34829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内容占位符 2"/>
          <p:cNvSpPr>
            <a:spLocks noGrp="1"/>
          </p:cNvSpPr>
          <p:nvPr>
            <p:ph idx="1"/>
          </p:nvPr>
        </p:nvSpPr>
        <p:spPr>
          <a:xfrm>
            <a:off x="4417640" y="1430505"/>
            <a:ext cx="4114800" cy="5112568"/>
          </a:xfrm>
        </p:spPr>
        <p:txBody>
          <a:bodyPr>
            <a:normAutofit/>
          </a:bodyPr>
          <a:lstStyle/>
          <a:p>
            <a:pPr>
              <a:lnSpc>
                <a:spcPct val="150000"/>
              </a:lnSpc>
            </a:pPr>
            <a:r>
              <a:rPr lang="zh-CN" altLang="en-US" sz="2000" dirty="0">
                <a:latin typeface="+mj-ea"/>
                <a:ea typeface="+mj-ea"/>
              </a:rPr>
              <a:t>一个人如果心里没有装着母亲，他的心里还能装得下谁呢</a:t>
            </a:r>
            <a:r>
              <a:rPr lang="en-US" altLang="zh-CN" sz="2000" dirty="0">
                <a:latin typeface="+mj-ea"/>
                <a:ea typeface="+mj-ea"/>
              </a:rPr>
              <a:t>?</a:t>
            </a:r>
          </a:p>
          <a:p>
            <a:pPr>
              <a:lnSpc>
                <a:spcPct val="150000"/>
              </a:lnSpc>
            </a:pPr>
            <a:r>
              <a:rPr lang="zh-CN" altLang="en-US" sz="2000" dirty="0" smtClean="0">
                <a:latin typeface="+mj-ea"/>
                <a:ea typeface="+mj-ea"/>
              </a:rPr>
              <a:t>自古</a:t>
            </a:r>
            <a:r>
              <a:rPr lang="zh-CN" altLang="en-US" sz="2000" dirty="0">
                <a:latin typeface="+mj-ea"/>
                <a:ea typeface="+mj-ea"/>
              </a:rPr>
              <a:t>忠孝难以两全，不得为忠，安得为孝</a:t>
            </a:r>
            <a:r>
              <a:rPr lang="en-US" altLang="zh-CN" sz="2000" dirty="0">
                <a:latin typeface="+mj-ea"/>
                <a:ea typeface="+mj-ea"/>
              </a:rPr>
              <a:t>?</a:t>
            </a:r>
            <a:r>
              <a:rPr lang="zh-CN" altLang="en-US" sz="2000" dirty="0">
                <a:latin typeface="+mj-ea"/>
                <a:ea typeface="+mj-ea"/>
              </a:rPr>
              <a:t>国家有急事，党有号召，高原在呼唤，我怎能袖手事外</a:t>
            </a:r>
            <a:r>
              <a:rPr lang="en-US" altLang="zh-CN" sz="2000" dirty="0" smtClean="0">
                <a:latin typeface="+mj-ea"/>
                <a:ea typeface="+mj-ea"/>
              </a:rPr>
              <a:t>?</a:t>
            </a:r>
          </a:p>
          <a:p>
            <a:pPr>
              <a:lnSpc>
                <a:spcPct val="150000"/>
              </a:lnSpc>
            </a:pPr>
            <a:r>
              <a:rPr lang="zh-CN" altLang="en-US" sz="2000" dirty="0">
                <a:latin typeface="+mj-ea"/>
                <a:ea typeface="+mj-ea"/>
              </a:rPr>
              <a:t>藏族的老人就是我的老人，藏族的孩子就是我的孩子，西藏的土地就是我的家乡，我一定要把我的情，我的爱，奉献给他们。</a:t>
            </a:r>
            <a:endParaRPr lang="en-US" altLang="zh-CN" sz="2000" dirty="0">
              <a:latin typeface="+mj-ea"/>
              <a:ea typeface="+mj-ea"/>
            </a:endParaRPr>
          </a:p>
          <a:p>
            <a:endParaRPr lang="zh-CN" altLang="en-US" dirty="0"/>
          </a:p>
        </p:txBody>
      </p:sp>
      <p:pic>
        <p:nvPicPr>
          <p:cNvPr id="4" name="图片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11560" y="1556792"/>
            <a:ext cx="3667607" cy="4509354"/>
          </a:xfrm>
          <a:prstGeom prst="rect">
            <a:avLst/>
          </a:prstGeom>
          <a:ln>
            <a:noFill/>
          </a:ln>
          <a:effectLst>
            <a:outerShdw blurRad="190500" algn="tl" rotWithShape="0">
              <a:srgbClr val="000000">
                <a:alpha val="70000"/>
              </a:srgbClr>
            </a:outerShdw>
          </a:effectLst>
        </p:spPr>
      </p:pic>
      <p:sp>
        <p:nvSpPr>
          <p:cNvPr id="7" name="文本框 6"/>
          <p:cNvSpPr txBox="1"/>
          <p:nvPr/>
        </p:nvSpPr>
        <p:spPr>
          <a:xfrm>
            <a:off x="611560" y="332656"/>
            <a:ext cx="8064896" cy="769441"/>
          </a:xfrm>
          <a:prstGeom prst="rect">
            <a:avLst/>
          </a:prstGeom>
          <a:solidFill>
            <a:schemeClr val="accent5">
              <a:lumMod val="60000"/>
              <a:lumOff val="40000"/>
            </a:schemeClr>
          </a:solidFill>
        </p:spPr>
        <p:txBody>
          <a:bodyPr wrap="square" rtlCol="0">
            <a:spAutoFit/>
          </a:bodyPr>
          <a:lstStyle/>
          <a:p>
            <a:pPr algn="ctr"/>
            <a:r>
              <a:rPr lang="zh-CN" altLang="en-US" sz="4400" dirty="0" smtClean="0"/>
              <a:t>共产党员的楷模孔繁森</a:t>
            </a:r>
            <a:endParaRPr lang="zh-CN" altLang="en-US" sz="4400" dirty="0"/>
          </a:p>
        </p:txBody>
      </p:sp>
    </p:spTree>
    <p:extLst>
      <p:ext uri="{BB962C8B-B14F-4D97-AF65-F5344CB8AC3E}">
        <p14:creationId xmlns:p14="http://schemas.microsoft.com/office/powerpoint/2010/main" xmlns="" val="40329281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7"/>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1403648" y="332656"/>
            <a:ext cx="7272808" cy="6152042"/>
          </a:xfrm>
        </p:spPr>
      </p:pic>
      <p:sp>
        <p:nvSpPr>
          <p:cNvPr id="9" name="文本框 8"/>
          <p:cNvSpPr txBox="1"/>
          <p:nvPr/>
        </p:nvSpPr>
        <p:spPr>
          <a:xfrm>
            <a:off x="539552" y="188640"/>
            <a:ext cx="677108" cy="6296058"/>
          </a:xfrm>
          <a:prstGeom prst="rect">
            <a:avLst/>
          </a:prstGeom>
          <a:noFill/>
        </p:spPr>
        <p:txBody>
          <a:bodyPr vert="eaVert" wrap="square" rtlCol="0">
            <a:spAutoFit/>
          </a:bodyPr>
          <a:lstStyle/>
          <a:p>
            <a:pPr algn="ctr"/>
            <a:r>
              <a:rPr lang="zh-CN" altLang="en-US" sz="3200" dirty="0" smtClean="0">
                <a:latin typeface="+mj-ea"/>
                <a:ea typeface="+mj-ea"/>
              </a:rPr>
              <a:t>至真至纯的大孝子</a:t>
            </a:r>
            <a:r>
              <a:rPr lang="en-US" altLang="zh-CN" sz="3200" dirty="0">
                <a:latin typeface="+mj-ea"/>
                <a:ea typeface="+mj-ea"/>
              </a:rPr>
              <a:t>——</a:t>
            </a:r>
            <a:r>
              <a:rPr lang="zh-CN" altLang="en-US" sz="3200" dirty="0" smtClean="0">
                <a:latin typeface="+mj-ea"/>
                <a:ea typeface="+mj-ea"/>
              </a:rPr>
              <a:t>王</a:t>
            </a:r>
            <a:r>
              <a:rPr lang="zh-CN" altLang="en-US" sz="3200" dirty="0">
                <a:latin typeface="+mj-ea"/>
                <a:ea typeface="+mj-ea"/>
              </a:rPr>
              <a:t>希海</a:t>
            </a:r>
          </a:p>
        </p:txBody>
      </p:sp>
    </p:spTree>
    <p:extLst>
      <p:ext uri="{BB962C8B-B14F-4D97-AF65-F5344CB8AC3E}">
        <p14:creationId xmlns:p14="http://schemas.microsoft.com/office/powerpoint/2010/main" xmlns="" val="41019570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0" y="350566"/>
            <a:ext cx="4427982" cy="3598864"/>
          </a:xfrm>
          <a:prstGeom prst="rect">
            <a:avLst/>
          </a:prstGeom>
        </p:spPr>
      </p:pic>
      <p:pic>
        <p:nvPicPr>
          <p:cNvPr id="6" name="内容占位符 5"/>
          <p:cNvPicPr>
            <a:picLocks noGrp="1" noChangeAspect="1"/>
          </p:cNvPicPr>
          <p:nvPr>
            <p:ph idx="1"/>
          </p:nvPr>
        </p:nvPicPr>
        <p:blipFill>
          <a:blip r:embed="rId4"/>
          <a:stretch>
            <a:fillRect/>
          </a:stretch>
        </p:blipFill>
        <p:spPr>
          <a:xfrm>
            <a:off x="4427983" y="350566"/>
            <a:ext cx="4716018" cy="3598864"/>
          </a:xfrm>
          <a:prstGeom prst="rect">
            <a:avLst/>
          </a:prstGeom>
        </p:spPr>
      </p:pic>
      <p:sp>
        <p:nvSpPr>
          <p:cNvPr id="3" name="横卷形 2"/>
          <p:cNvSpPr/>
          <p:nvPr/>
        </p:nvSpPr>
        <p:spPr>
          <a:xfrm>
            <a:off x="323528" y="4149080"/>
            <a:ext cx="8640960" cy="2376264"/>
          </a:xfrm>
          <a:prstGeom prst="horizontalScroll">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tx1"/>
                </a:solidFill>
                <a:latin typeface="方正北魏楷书_GBK" panose="03000509000000000000" pitchFamily="65" charset="-122"/>
                <a:ea typeface="方正北魏楷书_GBK" panose="03000509000000000000" pitchFamily="65" charset="-122"/>
              </a:rPr>
              <a:t>子曰：“夫孝，天之经也，地之义也，民之行也。天地之经，而民是则之，则天之明，因地之利，以顺天下。是以其教不肃而成，其政不严而治。”</a:t>
            </a:r>
          </a:p>
        </p:txBody>
      </p:sp>
    </p:spTree>
    <p:extLst>
      <p:ext uri="{BB962C8B-B14F-4D97-AF65-F5344CB8AC3E}">
        <p14:creationId xmlns:p14="http://schemas.microsoft.com/office/powerpoint/2010/main" xmlns="" val="4028339270"/>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0-#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000" fill="hold"/>
                                        <p:tgtEl>
                                          <p:spTgt spid="6"/>
                                        </p:tgtEl>
                                        <p:attrNameLst>
                                          <p:attrName>ppt_x</p:attrName>
                                        </p:attrNameLst>
                                      </p:cBhvr>
                                      <p:tavLst>
                                        <p:tav tm="0">
                                          <p:val>
                                            <p:strVal val="1+#ppt_w/2"/>
                                          </p:val>
                                        </p:tav>
                                        <p:tav tm="100000">
                                          <p:val>
                                            <p:strVal val="#ppt_x"/>
                                          </p:val>
                                        </p:tav>
                                      </p:tavLst>
                                    </p:anim>
                                    <p:anim calcmode="lin" valueType="num">
                                      <p:cBhvr additive="base">
                                        <p:cTn id="14" dur="2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ircle(in)">
                                      <p:cBhvr>
                                        <p:cTn id="1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807</TotalTime>
  <Words>516</Words>
  <Application>Microsoft Office PowerPoint</Application>
  <PresentationFormat>全屏显示(4:3)</PresentationFormat>
  <Paragraphs>40</Paragraphs>
  <Slides>10</Slides>
  <Notes>6</Notes>
  <HiddenSlides>0</HiddenSlides>
  <MMClips>1</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暗香扑面</vt:lpstr>
      <vt:lpstr>幻灯片 1</vt:lpstr>
      <vt:lpstr>幻灯片 2</vt:lpstr>
      <vt:lpstr>幻灯片 3</vt:lpstr>
      <vt:lpstr>幻灯片 4</vt:lpstr>
      <vt:lpstr>幻灯片 5</vt:lpstr>
      <vt:lpstr>幻灯片 6</vt:lpstr>
      <vt:lpstr>幻灯片 7</vt:lpstr>
      <vt:lpstr>幻灯片 8</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君子务本</dc:title>
  <dc:creator>Administrator</dc:creator>
  <cp:lastModifiedBy>房坤</cp:lastModifiedBy>
  <cp:revision>73</cp:revision>
  <dcterms:created xsi:type="dcterms:W3CDTF">2016-05-13T06:23:57Z</dcterms:created>
  <dcterms:modified xsi:type="dcterms:W3CDTF">2016-11-25T01:27:02Z</dcterms:modified>
</cp:coreProperties>
</file>